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61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-9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0A760-E24F-6F4B-B487-EEE60E77D4D6}" type="datetimeFigureOut">
              <a:rPr lang="en-US" smtClean="0"/>
              <a:t>10/2/17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3D041-0906-4541-86F3-24913B7E6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7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984250" y="-4763"/>
            <a:ext cx="1063625" cy="2782888"/>
          </a:xfrm>
          <a:custGeom>
            <a:avLst/>
            <a:gdLst/>
            <a:ahLst/>
            <a:cxnLst/>
            <a:rect l="0" t="0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23" name="Freeform 7"/>
          <p:cNvSpPr/>
          <p:nvPr/>
        </p:nvSpPr>
        <p:spPr bwMode="auto">
          <a:xfrm>
            <a:off x="546100" y="-4763"/>
            <a:ext cx="1035050" cy="2673350"/>
          </a:xfrm>
          <a:custGeom>
            <a:avLst/>
            <a:gdLst/>
            <a:ahLst/>
            <a:cxnLst/>
            <a:rect l="0" t="0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24" name="Freeform 9"/>
          <p:cNvSpPr/>
          <p:nvPr/>
        </p:nvSpPr>
        <p:spPr bwMode="auto">
          <a:xfrm>
            <a:off x="546100" y="2582862"/>
            <a:ext cx="2693987" cy="4275138"/>
          </a:xfrm>
          <a:custGeom>
            <a:avLst/>
            <a:gdLst/>
            <a:ahLst/>
            <a:cxnLst/>
            <a:rect l="0" t="0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25" name="Freeform 10"/>
          <p:cNvSpPr/>
          <p:nvPr/>
        </p:nvSpPr>
        <p:spPr bwMode="auto">
          <a:xfrm>
            <a:off x="989012" y="2692400"/>
            <a:ext cx="3332162" cy="4165600"/>
          </a:xfrm>
          <a:custGeom>
            <a:avLst/>
            <a:gdLst/>
            <a:ahLst/>
            <a:cxnLst/>
            <a:rect l="0" t="0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26" name="Freeform 11"/>
          <p:cNvSpPr/>
          <p:nvPr/>
        </p:nvSpPr>
        <p:spPr bwMode="auto">
          <a:xfrm>
            <a:off x="984250" y="2687637"/>
            <a:ext cx="4576762" cy="4170363"/>
          </a:xfrm>
          <a:custGeom>
            <a:avLst/>
            <a:gdLst/>
            <a:ahLst/>
            <a:cxnLst/>
            <a:rect l="0" t="0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27" name="Freeform 12"/>
          <p:cNvSpPr/>
          <p:nvPr/>
        </p:nvSpPr>
        <p:spPr bwMode="auto">
          <a:xfrm>
            <a:off x="546100" y="2578100"/>
            <a:ext cx="3584575" cy="4279900"/>
          </a:xfrm>
          <a:custGeom>
            <a:avLst/>
            <a:gdLst/>
            <a:ahLst/>
            <a:cxnLst/>
            <a:rect l="0" t="0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 b="0">
                <a:solidFill>
                  <a:srgbClr val="002D62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rgbClr val="C5960C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6" y="6006578"/>
            <a:ext cx="2961204" cy="87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347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 anchorCtr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7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01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35087"/>
            <a:ext cx="10018713" cy="1039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0" y="125868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5" y="125869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596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14294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14379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rgbClr val="002D6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21062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801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92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7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242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375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086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02D6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4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53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srgbClr val="C5960C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srgbClr val="C5960C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rgbClr val="002D6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rgbClr val="002D62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rgbClr val="C5960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04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95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92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73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457200" y="0"/>
            <a:ext cx="1122363" cy="5329238"/>
          </a:xfrm>
          <a:custGeom>
            <a:avLst/>
            <a:gdLst/>
            <a:ahLst/>
            <a:cxnLst/>
            <a:rect l="0" t="0" r="r" b="b"/>
            <a:pathLst>
              <a:path w="707" h="3357">
                <a:moveTo>
                  <a:pt x="0" y="3330"/>
                </a:moveTo>
                <a:lnTo>
                  <a:pt x="156" y="3357"/>
                </a:lnTo>
                <a:lnTo>
                  <a:pt x="707" y="0"/>
                </a:lnTo>
                <a:lnTo>
                  <a:pt x="547" y="0"/>
                </a:lnTo>
                <a:lnTo>
                  <a:pt x="0" y="3330"/>
                </a:lnTo>
                <a:close/>
              </a:path>
            </a:pathLst>
          </a:custGeom>
          <a:solidFill>
            <a:srgbClr val="E8AF0E"/>
          </a:solidFill>
          <a:ln>
            <a:noFill/>
          </a:ln>
        </p:spPr>
      </p:sp>
      <p:sp>
        <p:nvSpPr>
          <p:cNvPr id="9" name="Freeform 7"/>
          <p:cNvSpPr/>
          <p:nvPr/>
        </p:nvSpPr>
        <p:spPr bwMode="auto">
          <a:xfrm>
            <a:off x="150812" y="0"/>
            <a:ext cx="1117600" cy="5276850"/>
          </a:xfrm>
          <a:custGeom>
            <a:avLst/>
            <a:gdLst/>
            <a:ahLst/>
            <a:cxnLst/>
            <a:rect l="0" t="0" r="r" b="b"/>
            <a:pathLst>
              <a:path w="704" h="3324">
                <a:moveTo>
                  <a:pt x="704" y="0"/>
                </a:moveTo>
                <a:lnTo>
                  <a:pt x="545" y="0"/>
                </a:lnTo>
                <a:lnTo>
                  <a:pt x="0" y="3300"/>
                </a:lnTo>
                <a:lnTo>
                  <a:pt x="157" y="3324"/>
                </a:lnTo>
                <a:lnTo>
                  <a:pt x="704" y="0"/>
                </a:lnTo>
                <a:close/>
              </a:path>
            </a:pathLst>
          </a:custGeom>
          <a:solidFill>
            <a:srgbClr val="003370"/>
          </a:solidFill>
          <a:ln>
            <a:noFill/>
          </a:ln>
        </p:spPr>
      </p:sp>
      <p:sp>
        <p:nvSpPr>
          <p:cNvPr id="10" name="Freeform 8"/>
          <p:cNvSpPr/>
          <p:nvPr/>
        </p:nvSpPr>
        <p:spPr bwMode="auto">
          <a:xfrm>
            <a:off x="150812" y="5238750"/>
            <a:ext cx="1228725" cy="1619250"/>
          </a:xfrm>
          <a:custGeom>
            <a:avLst/>
            <a:gdLst/>
            <a:ahLst/>
            <a:cxnLst/>
            <a:rect l="0" t="0" r="r" b="b"/>
            <a:pathLst>
              <a:path w="774" h="1020">
                <a:moveTo>
                  <a:pt x="0" y="0"/>
                </a:moveTo>
                <a:lnTo>
                  <a:pt x="740" y="1020"/>
                </a:lnTo>
                <a:lnTo>
                  <a:pt x="774" y="1020"/>
                </a:lnTo>
                <a:lnTo>
                  <a:pt x="0" y="0"/>
                </a:lnTo>
                <a:close/>
              </a:path>
            </a:pathLst>
          </a:custGeom>
          <a:solidFill>
            <a:srgbClr val="001C3E"/>
          </a:solidFill>
          <a:ln>
            <a:noFill/>
          </a:ln>
        </p:spPr>
      </p:sp>
      <p:sp>
        <p:nvSpPr>
          <p:cNvPr id="11" name="Freeform 9"/>
          <p:cNvSpPr/>
          <p:nvPr/>
        </p:nvSpPr>
        <p:spPr bwMode="auto">
          <a:xfrm>
            <a:off x="457200" y="5291138"/>
            <a:ext cx="1495425" cy="1566863"/>
          </a:xfrm>
          <a:custGeom>
            <a:avLst/>
            <a:gdLst/>
            <a:ahLst/>
            <a:cxnLst/>
            <a:rect l="0" t="0" r="r" b="b"/>
            <a:pathLst>
              <a:path w="942" h="987">
                <a:moveTo>
                  <a:pt x="0" y="0"/>
                </a:moveTo>
                <a:lnTo>
                  <a:pt x="909" y="987"/>
                </a:lnTo>
                <a:lnTo>
                  <a:pt x="942" y="987"/>
                </a:lnTo>
                <a:lnTo>
                  <a:pt x="0" y="0"/>
                </a:lnTo>
                <a:close/>
              </a:path>
            </a:pathLst>
          </a:custGeom>
          <a:solidFill>
            <a:srgbClr val="BC791C"/>
          </a:solidFill>
          <a:ln>
            <a:noFill/>
          </a:ln>
        </p:spPr>
      </p:sp>
      <p:sp>
        <p:nvSpPr>
          <p:cNvPr id="12" name="Freeform 10"/>
          <p:cNvSpPr/>
          <p:nvPr/>
        </p:nvSpPr>
        <p:spPr bwMode="auto">
          <a:xfrm>
            <a:off x="457200" y="5286375"/>
            <a:ext cx="2130425" cy="1571625"/>
          </a:xfrm>
          <a:custGeom>
            <a:avLst/>
            <a:gdLst/>
            <a:ahLst/>
            <a:cxnLst/>
            <a:rect l="0" t="0" r="r" b="b"/>
            <a:pathLst>
              <a:path w="1342" h="990">
                <a:moveTo>
                  <a:pt x="0" y="3"/>
                </a:moveTo>
                <a:lnTo>
                  <a:pt x="942" y="990"/>
                </a:lnTo>
                <a:lnTo>
                  <a:pt x="1342" y="990"/>
                </a:lnTo>
                <a:lnTo>
                  <a:pt x="156" y="27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C5960C"/>
          </a:solidFill>
          <a:ln>
            <a:noFill/>
          </a:ln>
        </p:spPr>
      </p:sp>
      <p:sp>
        <p:nvSpPr>
          <p:cNvPr id="13" name="Freeform 11"/>
          <p:cNvSpPr/>
          <p:nvPr/>
        </p:nvSpPr>
        <p:spPr bwMode="auto">
          <a:xfrm>
            <a:off x="150812" y="5238750"/>
            <a:ext cx="1695450" cy="1619250"/>
          </a:xfrm>
          <a:custGeom>
            <a:avLst/>
            <a:gdLst/>
            <a:ahLst/>
            <a:cxnLst/>
            <a:rect l="0" t="0" r="r" b="b"/>
            <a:pathLst>
              <a:path w="1068" h="1020">
                <a:moveTo>
                  <a:pt x="1068" y="1020"/>
                </a:moveTo>
                <a:lnTo>
                  <a:pt x="184" y="60"/>
                </a:lnTo>
                <a:lnTo>
                  <a:pt x="154" y="27"/>
                </a:lnTo>
                <a:lnTo>
                  <a:pt x="157" y="27"/>
                </a:lnTo>
                <a:lnTo>
                  <a:pt x="157" y="24"/>
                </a:lnTo>
                <a:lnTo>
                  <a:pt x="154" y="24"/>
                </a:lnTo>
                <a:lnTo>
                  <a:pt x="0" y="0"/>
                </a:lnTo>
                <a:lnTo>
                  <a:pt x="0" y="0"/>
                </a:lnTo>
                <a:lnTo>
                  <a:pt x="774" y="1020"/>
                </a:lnTo>
                <a:lnTo>
                  <a:pt x="1068" y="1020"/>
                </a:lnTo>
                <a:close/>
              </a:path>
            </a:pathLst>
          </a:custGeom>
          <a:solidFill>
            <a:srgbClr val="002D62"/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0" y="-8902"/>
            <a:ext cx="10018713" cy="113706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1271647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51409" y="6480846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6D7F85DB-A586-4EF5-987B-C0C751071FCB}" type="datetimeFigureOut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10/2/17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91032" y="6480846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0609" y="6480846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C6E7071C-C53D-43C9-905E-EB8DFDF5EA0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3" y="6210639"/>
            <a:ext cx="784122" cy="61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08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rgbClr val="002D62"/>
          </a:solidFill>
          <a:effectLst/>
          <a:latin typeface="Calibri" panose="020F0502020204030204" pitchFamily="34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2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Ø"/>
        <a:defRPr sz="20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00000"/>
        <a:buFont typeface="Wingdings" panose="05000000000000000000" pitchFamily="2" charset="2"/>
        <a:buChar char="q"/>
        <a:defRPr sz="18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6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rgbClr val="C5960C"/>
        </a:buClr>
        <a:buSzPct val="145000"/>
        <a:buFont typeface="Wingdings" panose="05000000000000000000" pitchFamily="2" charset="2"/>
        <a:buChar char="§"/>
        <a:defRPr sz="1400" kern="1200" cap="none">
          <a:solidFill>
            <a:srgbClr val="002D62"/>
          </a:solidFill>
          <a:effectLst/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7123" y="808616"/>
            <a:ext cx="9711264" cy="2595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/>
                <a:cs typeface="Times New Roman"/>
              </a:rPr>
              <a:t>REE4204 – Real Estate Finance</a:t>
            </a:r>
            <a:endParaRPr lang="en-US" sz="48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8784" y="3896150"/>
            <a:ext cx="9753600" cy="11446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Project Evaluation</a:t>
            </a:r>
            <a:endParaRPr lang="en-US" sz="3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4794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326" y="1271647"/>
            <a:ext cx="9151697" cy="4713974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Assess NPV/IRR estimates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Due to good fundamentals or optimistic assumptions?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Scenario analysis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Adjust assumptions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Worst &amp; best case scenario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Determine range, expected return and std. dev.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Evaluate previous decision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27518" y="351556"/>
            <a:ext cx="3716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Project evaluation</a:t>
            </a:r>
            <a:endParaRPr lang="en-US" sz="2400" b="1" cap="all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4179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8160" y="1271647"/>
            <a:ext cx="9264863" cy="4097807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Sensitivity analysis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Assess sensitivity of estimates to changes in one variable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Simulation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Combination of varying scenarios and changing variables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Determine sampling distribution (e.g. 10,000 NPVs)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Mean and standard deviation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26927" y="313831"/>
            <a:ext cx="3716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Project evaluation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6529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2" y="1271647"/>
            <a:ext cx="9290011" cy="422355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Contribution of operating CF and equity reversion CF to IRR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Partition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Weight of both types of CF based on PV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Assess impact on more vs. less certain return components (e.g. income CF vs. reversion CF)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Assess riskiness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89205" y="313832"/>
            <a:ext cx="3121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Partitioning IRR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8844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2" y="1271647"/>
            <a:ext cx="9290011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Relative measure of risk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Risk per unit of expected return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Standard deviation/expected return (IRR)</a:t>
            </a:r>
          </a:p>
          <a:p>
            <a:pPr lvl="1"/>
            <a:endParaRPr lang="en-US" dirty="0">
              <a:latin typeface="Times New Roman"/>
              <a:cs typeface="Times New Roman"/>
            </a:endParaRPr>
          </a:p>
          <a:p>
            <a:pPr marL="457200" lvl="1" indent="0">
              <a:buNone/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8909" y="376705"/>
            <a:ext cx="4614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Coefficient of variation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290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3012" y="1271647"/>
            <a:ext cx="9290011" cy="31242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E.g. flexibility to develop or not, expansion land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Add value of option to NPV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/>
                <a:cs typeface="Times New Roman"/>
              </a:rPr>
              <a:t>Reassess investment decision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75448" y="313832"/>
            <a:ext cx="24850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Real Options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1295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1829" y="1271647"/>
            <a:ext cx="9491194" cy="3124201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Exit strategy and reevaluation of investment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Reevaluate CFs at point in future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Evaluation expected future performance of property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Change assumptions if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88613" y="276107"/>
            <a:ext cx="2807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latin typeface="Times New Roman"/>
                <a:cs typeface="Times New Roman"/>
              </a:rPr>
              <a:t>reevaluations</a:t>
            </a:r>
            <a:endParaRPr lang="en-US" sz="2400" b="1" cap="all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5998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7123" y="808616"/>
            <a:ext cx="9711264" cy="2595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atin typeface="Times New Roman"/>
                <a:cs typeface="Times New Roman"/>
              </a:rPr>
              <a:t>REE4204 – Real Estate Finance</a:t>
            </a:r>
            <a:endParaRPr lang="en-US" sz="4800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8784" y="3896150"/>
            <a:ext cx="9753600" cy="114463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/>
                <a:cs typeface="Times New Roman"/>
              </a:rPr>
              <a:t>Refinancing, Default and Foreclosure</a:t>
            </a:r>
            <a:endParaRPr lang="en-US" sz="36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230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55" y="1271647"/>
            <a:ext cx="9503768" cy="4185831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Why and when to refinance?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2578" y="313831"/>
            <a:ext cx="2390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Refinancing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70793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9255" y="1271647"/>
            <a:ext cx="9503768" cy="4185831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Assess refinancing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Consider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Old loan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New loan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Additional fees, e.g. prepayment penalty or closing costs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Calculate effective cost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Example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2578" y="313831"/>
            <a:ext cx="2390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Refinancing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927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2125" y="1271647"/>
            <a:ext cx="9440898" cy="4481453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What is default?</a:t>
            </a:r>
          </a:p>
          <a:p>
            <a:pPr lvl="1"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Monetary default</a:t>
            </a:r>
          </a:p>
          <a:p>
            <a:pPr lvl="1"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Non-monetary default</a:t>
            </a:r>
          </a:p>
          <a:p>
            <a:pPr lvl="2"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Violation of covenants</a:t>
            </a:r>
          </a:p>
          <a:p>
            <a:pPr lvl="2"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Other mortgage terms, e.g. technical </a:t>
            </a:r>
            <a:r>
              <a:rPr lang="en-US" dirty="0" smtClean="0">
                <a:latin typeface="Times New Roman"/>
                <a:cs typeface="Times New Roman"/>
              </a:rPr>
              <a:t>default</a:t>
            </a:r>
          </a:p>
          <a:p>
            <a:pPr lvl="1">
              <a:spcAft>
                <a:spcPts val="1800"/>
              </a:spcAft>
            </a:pPr>
            <a:r>
              <a:rPr lang="en-US" sz="2100" dirty="0">
                <a:latin typeface="Times New Roman"/>
                <a:cs typeface="Times New Roman"/>
              </a:rPr>
              <a:t>Strategic default</a:t>
            </a:r>
            <a:endParaRPr lang="en-US" sz="21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38318" y="313831"/>
            <a:ext cx="2689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Default</a:t>
            </a:r>
          </a:p>
          <a:p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2596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030" y="1271647"/>
            <a:ext cx="9201993" cy="4173256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Why would lenders seek an alternative to foreclosure?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If distress is temporary -&gt; workout 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 refrains from legal actions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Borrower improves communication about situation and, for example, cash account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51483" y="313831"/>
            <a:ext cx="5492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Alternatives to Foreclosure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87063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734" y="1271647"/>
            <a:ext cx="9252289" cy="3758287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To alleviate borrower’s distress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Reduce interest rates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Accrue interest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Extend maturity dates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Obtain personal recourse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Equity kicker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01187" y="338981"/>
            <a:ext cx="4987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Restructuring mortgages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3344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9047" y="1271647"/>
            <a:ext cx="9113976" cy="4173256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Changes to mortgage -&gt; ensure priority and limit influence of intervening </a:t>
            </a:r>
            <a:r>
              <a:rPr lang="en-US" dirty="0" err="1" smtClean="0">
                <a:latin typeface="Times New Roman"/>
                <a:cs typeface="Times New Roman"/>
              </a:rPr>
              <a:t>lienors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Extension agreement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Extend amortization period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Grace period for payments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 Lender needs to assess security, intervening liens and sureties/grantees</a:t>
            </a:r>
          </a:p>
          <a:p>
            <a:pPr lvl="1"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Formal versus information extension</a:t>
            </a:r>
          </a:p>
          <a:p>
            <a:pPr>
              <a:lnSpc>
                <a:spcPct val="130000"/>
              </a:lnSpc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65240" y="338981"/>
            <a:ext cx="2886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err="1" smtClean="0">
                <a:solidFill>
                  <a:srgbClr val="000000"/>
                </a:solidFill>
                <a:latin typeface="Times New Roman"/>
                <a:cs typeface="Times New Roman"/>
              </a:rPr>
              <a:t>RestructuRing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4401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031136"/>
            <a:ext cx="9415750" cy="4753287"/>
          </a:xfrm>
        </p:spPr>
        <p:txBody>
          <a:bodyPr>
            <a:normAutofit lnSpcReduction="10000"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Sell property and new owners assumes mortgage (“subject to”)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When would new owner agree?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Personal liability for seller remains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Option to buyer</a:t>
            </a:r>
          </a:p>
          <a:p>
            <a:pPr lvl="2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Only invested with equity, no personal liability</a:t>
            </a:r>
          </a:p>
          <a:p>
            <a:pPr lvl="2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If value &lt; mortgage balance, seller responsible</a:t>
            </a:r>
          </a:p>
          <a:p>
            <a:pPr lvl="2">
              <a:lnSpc>
                <a:spcPct val="130000"/>
              </a:lnSpc>
            </a:pPr>
            <a:r>
              <a:rPr lang="en-US" sz="2400" dirty="0" smtClean="0">
                <a:latin typeface="Times New Roman"/>
                <a:cs typeface="Times New Roman"/>
              </a:rPr>
              <a:t>Understand legal issues (e.g. “subject to” versus assume mortgage)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0891" y="301256"/>
            <a:ext cx="4442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Transfer to new owner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481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438" y="1271647"/>
            <a:ext cx="9302585" cy="395948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Lender takes title from borrower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If value &gt; mortgage balance, borrower may receive amount 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Release borrower from mortgage note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Deed in lieu of foreclosure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Advantages?</a:t>
            </a:r>
          </a:p>
          <a:p>
            <a:pPr>
              <a:lnSpc>
                <a:spcPct val="130000"/>
              </a:lnSpc>
            </a:pPr>
            <a:r>
              <a:rPr lang="en-US" dirty="0" smtClean="0">
                <a:latin typeface="Times New Roman"/>
                <a:cs typeface="Times New Roman"/>
              </a:rPr>
              <a:t>Does not eliminate subordinate interests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27519" y="301256"/>
            <a:ext cx="437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Voluntary conveyance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59963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2717" y="1271647"/>
            <a:ext cx="9340306" cy="3124201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Friendly foreclosures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Prepackaged bankruptcy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Short sale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89204" y="313831"/>
            <a:ext cx="373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Other alternatives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9938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681" y="1271647"/>
            <a:ext cx="9516342" cy="3124201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Judicial foreclosure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Non-judicial foreclosure</a:t>
            </a:r>
          </a:p>
          <a:p>
            <a:pPr>
              <a:lnSpc>
                <a:spcPct val="140000"/>
              </a:lnSpc>
            </a:pP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88022" y="313831"/>
            <a:ext cx="2527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Foreclosure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07801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5882" y="1271647"/>
            <a:ext cx="9227141" cy="312420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Sue, obtain &amp; execute judgment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Lenders may have access to other assets of borrower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Sale of property</a:t>
            </a:r>
          </a:p>
          <a:p>
            <a:pPr lvl="1"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Balance goes to lender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52074" y="326406"/>
            <a:ext cx="4075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Judicial foreclosure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1501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4195" y="1271647"/>
            <a:ext cx="9088828" cy="3124201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Redeem property by curing default, e.g. repaying mortgage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Cancels title conveyed by foreclosure sale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Statutory redemption period -&gt; redeem property after foreclosure</a:t>
            </a:r>
          </a:p>
          <a:p>
            <a:endParaRPr lang="en-US" dirty="0" smtClean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944" y="313832"/>
            <a:ext cx="2304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Redemption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7349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273" y="1271647"/>
            <a:ext cx="9415750" cy="3821161"/>
          </a:xfrm>
        </p:spPr>
        <p:txBody>
          <a:bodyPr>
            <a:noAutofit/>
          </a:bodyPr>
          <a:lstStyle/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Price -&gt; public auction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 can acquire property with claims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Other buyers have to pay cash</a:t>
            </a:r>
          </a:p>
          <a:p>
            <a:pPr>
              <a:spcAft>
                <a:spcPts val="2400"/>
              </a:spcAft>
            </a:pPr>
            <a:r>
              <a:rPr lang="en-US" dirty="0" smtClean="0">
                <a:latin typeface="Times New Roman"/>
                <a:cs typeface="Times New Roman"/>
              </a:rPr>
              <a:t>Some states have fixed prices (“upset price”)</a:t>
            </a:r>
          </a:p>
          <a:p>
            <a:pPr lvl="1">
              <a:spcAft>
                <a:spcPts val="2400"/>
              </a:spcAft>
            </a:pPr>
            <a:r>
              <a:rPr lang="en-US" sz="2400" dirty="0" smtClean="0">
                <a:latin typeface="Times New Roman"/>
                <a:cs typeface="Times New Roman"/>
              </a:rPr>
              <a:t>Based on appraisal and minimum price set by court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50300" y="326406"/>
            <a:ext cx="357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Foreclosure sales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680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3516" y="1271647"/>
            <a:ext cx="9629507" cy="3846310"/>
          </a:xfrm>
        </p:spPr>
        <p:txBody>
          <a:bodyPr/>
          <a:lstStyle/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Deed of trust</a:t>
            </a:r>
          </a:p>
          <a:p>
            <a:pPr lvl="1"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Trustee can foreclose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Deed of trust versus mortgage</a:t>
            </a:r>
          </a:p>
          <a:p>
            <a:pPr lvl="1"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May have differences in recording requirements, cure of default</a:t>
            </a:r>
          </a:p>
          <a:p>
            <a:pPr lvl="1">
              <a:lnSpc>
                <a:spcPct val="13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Legal advice is crucial!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2577" y="32640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Foreclosure sales	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8302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438" y="1271647"/>
            <a:ext cx="9302585" cy="3946909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Purchasers acquires title with preconditions</a:t>
            </a:r>
          </a:p>
          <a:p>
            <a:pPr lvl="1"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Assess nature of title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Include all other claim holders in foreclosure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Different strategies for different mortgagees/claimants</a:t>
            </a:r>
          </a:p>
          <a:p>
            <a:pPr>
              <a:lnSpc>
                <a:spcPct val="140000"/>
              </a:lnSpc>
            </a:pPr>
            <a:r>
              <a:rPr lang="en-US" dirty="0" smtClean="0">
                <a:latin typeface="Times New Roman"/>
                <a:cs typeface="Times New Roman"/>
              </a:rPr>
              <a:t>Senior mortgagee forecloses, some junior mortgagees may be cut off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4352" y="301257"/>
            <a:ext cx="357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Foreclosure sales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6802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1534" y="1271647"/>
            <a:ext cx="9541489" cy="4273855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Junior mortgagees may recover investment from excess of sales price over senior mortgage amount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Junior mortgagees may have other venues 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Personal assets</a:t>
            </a:r>
          </a:p>
          <a:p>
            <a:pPr>
              <a:lnSpc>
                <a:spcPct val="140000"/>
              </a:lnSpc>
              <a:spcAft>
                <a:spcPts val="1200"/>
              </a:spcAft>
            </a:pPr>
            <a:r>
              <a:rPr lang="en-US" dirty="0" smtClean="0">
                <a:latin typeface="Times New Roman"/>
                <a:cs typeface="Times New Roman"/>
              </a:rPr>
              <a:t>Deficiency judgment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25151" y="313831"/>
            <a:ext cx="357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Foreclosure sales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19787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6386" y="1271647"/>
            <a:ext cx="9566637" cy="3124201"/>
          </a:xfrm>
        </p:spPr>
        <p:txBody>
          <a:bodyPr/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Secured claim becomes unsecured, unless other real estate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No right to preference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Lender’s interest that borrower doesn’t acquire other real estate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dirty="0" smtClean="0">
                <a:latin typeface="Times New Roman"/>
                <a:cs typeface="Times New Roman"/>
              </a:rPr>
              <a:t>Depends on state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25151" y="326406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Deficiency judgment	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5972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108" y="1271647"/>
            <a:ext cx="9528915" cy="3946909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Taxes have superior claim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Lenders may pay taxes and add them to claims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Sale of tax liens (tax sale)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High risk investment</a:t>
            </a:r>
          </a:p>
          <a:p>
            <a:pPr>
              <a:spcAft>
                <a:spcPts val="1800"/>
              </a:spcAft>
            </a:pPr>
            <a:r>
              <a:rPr lang="en-US" dirty="0" smtClean="0">
                <a:latin typeface="Times New Roman"/>
                <a:cs typeface="Times New Roman"/>
              </a:rPr>
              <a:t>Puts lender at risk -&gt; monitor tax sales to protect interests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DA471-8F43-DF45-A36C-2078B7A8A4E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87430" y="301256"/>
            <a:ext cx="4329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cap="all" dirty="0" smtClean="0">
                <a:solidFill>
                  <a:srgbClr val="000000"/>
                </a:solidFill>
                <a:latin typeface="Times New Roman"/>
                <a:cs typeface="Times New Roman"/>
              </a:rPr>
              <a:t>Foreclosure and taxes</a:t>
            </a:r>
            <a:endParaRPr lang="en-US" sz="2400" b="1" cap="all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105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724</Words>
  <Application>Microsoft Macintosh PowerPoint</Application>
  <PresentationFormat>Custom</PresentationFormat>
  <Paragraphs>163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Parallax</vt:lpstr>
      <vt:lpstr>REE4204 – Real Estate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REE4204 – Real Estate Finance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 College of Business  </dc:title>
  <dc:creator>Paula Mora</dc:creator>
  <cp:lastModifiedBy>Julia Freybote</cp:lastModifiedBy>
  <cp:revision>45</cp:revision>
  <dcterms:created xsi:type="dcterms:W3CDTF">2015-08-25T19:41:00Z</dcterms:created>
  <dcterms:modified xsi:type="dcterms:W3CDTF">2017-10-02T16:20:00Z</dcterms:modified>
</cp:coreProperties>
</file>